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6" r:id="rId2"/>
    <p:sldId id="514" r:id="rId3"/>
    <p:sldId id="521" r:id="rId4"/>
    <p:sldId id="315" r:id="rId5"/>
    <p:sldId id="524" r:id="rId6"/>
    <p:sldId id="526" r:id="rId7"/>
    <p:sldId id="525" r:id="rId8"/>
    <p:sldId id="52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68" r:id="rId22"/>
  </p:sldIdLst>
  <p:sldSz cx="9144000" cy="6858000" type="screen4x3"/>
  <p:notesSz cx="6888163" cy="100218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7" autoAdjust="0"/>
  </p:normalViewPr>
  <p:slideViewPr>
    <p:cSldViewPr>
      <p:cViewPr varScale="1">
        <p:scale>
          <a:sx n="78" d="100"/>
          <a:sy n="78" d="100"/>
        </p:scale>
        <p:origin x="152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1699" y="1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/>
          <a:lstStyle>
            <a:lvl1pPr algn="r">
              <a:defRPr sz="1300"/>
            </a:lvl1pPr>
          </a:lstStyle>
          <a:p>
            <a:fld id="{9977F44D-D43D-4943-9CC1-FB9001AD5069}" type="datetimeFigureOut">
              <a:rPr lang="pl-PL" smtClean="0"/>
              <a:t>31.03.2021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519055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1699" y="9519055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 anchor="b"/>
          <a:lstStyle>
            <a:lvl1pPr algn="r">
              <a:defRPr sz="1300"/>
            </a:lvl1pPr>
          </a:lstStyle>
          <a:p>
            <a:fld id="{1646E1FF-0F9E-41D9-91F2-B4DFDC3F50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1699" y="1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/>
          <a:lstStyle>
            <a:lvl1pPr algn="r">
              <a:defRPr sz="1300"/>
            </a:lvl1pPr>
          </a:lstStyle>
          <a:p>
            <a:fld id="{E7E6DC3F-5E7E-4EFE-A036-C3CC3AE8B2C1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8" tIns="48309" rIns="96618" bIns="4830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817" y="4760398"/>
            <a:ext cx="5510530" cy="4509850"/>
          </a:xfrm>
          <a:prstGeom prst="rect">
            <a:avLst/>
          </a:prstGeom>
        </p:spPr>
        <p:txBody>
          <a:bodyPr vert="horz" lIns="96618" tIns="48309" rIns="96618" bIns="4830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1699" y="9519055"/>
            <a:ext cx="2984870" cy="501094"/>
          </a:xfrm>
          <a:prstGeom prst="rect">
            <a:avLst/>
          </a:prstGeom>
        </p:spPr>
        <p:txBody>
          <a:bodyPr vert="horz" lIns="96618" tIns="48309" rIns="96618" bIns="48309" rtlCol="0" anchor="b"/>
          <a:lstStyle>
            <a:lvl1pPr algn="r">
              <a:defRPr sz="1300"/>
            </a:lvl1pPr>
          </a:lstStyle>
          <a:p>
            <a:fld id="{C1CF14A8-918E-4924-A900-433DB2664C7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>
            <a:extLst>
              <a:ext uri="{FF2B5EF4-FFF2-40B4-BE49-F238E27FC236}">
                <a16:creationId xmlns:a16="http://schemas.microsoft.com/office/drawing/2014/main" id="{98BBABB9-49DD-44FC-A590-119493479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ymbol zastępczy notatek 2">
            <a:extLst>
              <a:ext uri="{FF2B5EF4-FFF2-40B4-BE49-F238E27FC236}">
                <a16:creationId xmlns:a16="http://schemas.microsoft.com/office/drawing/2014/main" id="{4220784F-FBC8-4B68-96B9-9A0C3080E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24580" name="Symbol zastępczy numeru slajdu 3">
            <a:extLst>
              <a:ext uri="{FF2B5EF4-FFF2-40B4-BE49-F238E27FC236}">
                <a16:creationId xmlns:a16="http://schemas.microsoft.com/office/drawing/2014/main" id="{CD11F645-065E-4A29-B811-F95A5710D7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25193" indent="-27892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15682" indent="-223136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561955" indent="-223136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08228" indent="-223136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454501" indent="-2231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00774" indent="-2231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347047" indent="-2231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793320" indent="-2231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ADFC29F-03BD-4CCD-8222-EA70DE8672F6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A3E6F0-F85C-47C9-A841-B2A7CB99FC85}" type="slidenum">
              <a:rPr lang="pl-PL"/>
              <a:pPr/>
              <a:t>17</a:t>
            </a:fld>
            <a:endParaRPr lang="pl-PL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2036FC-B0EA-4E5A-B152-14514C2B9D36}" type="slidenum">
              <a:rPr lang="pl-PL"/>
              <a:pPr/>
              <a:t>18</a:t>
            </a:fld>
            <a:endParaRPr lang="pl-PL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A56909-AAC0-4B7E-8B7C-6CDDA04D510B}" type="slidenum">
              <a:rPr lang="pl-PL"/>
              <a:pPr/>
              <a:t>19</a:t>
            </a:fld>
            <a:endParaRPr lang="pl-PL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C8967-92CB-4982-A2E5-98EA40DDE3B0}" type="slidenum">
              <a:rPr lang="pl-PL"/>
              <a:pPr/>
              <a:t>20</a:t>
            </a:fld>
            <a:endParaRPr lang="pl-PL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2FBE6E-2676-4BE8-A225-5D62E21CF6C7}" type="slidenum">
              <a:rPr lang="pl-PL"/>
              <a:pPr/>
              <a:t>9</a:t>
            </a:fld>
            <a:endParaRPr lang="pl-PL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08E5F6-7B08-444B-9AF4-DAFA59B9D1B9}" type="slidenum">
              <a:rPr lang="pl-PL"/>
              <a:pPr/>
              <a:t>10</a:t>
            </a:fld>
            <a:endParaRPr lang="pl-PL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AE53AA-9C91-4FC6-AD39-694FBBEA91D4}" type="slidenum">
              <a:rPr lang="pl-PL"/>
              <a:pPr/>
              <a:t>11</a:t>
            </a:fld>
            <a:endParaRPr lang="pl-PL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DEE3DB-9BDC-4512-8567-DADF008116BE}" type="slidenum">
              <a:rPr lang="pl-PL"/>
              <a:pPr/>
              <a:t>12</a:t>
            </a:fld>
            <a:endParaRPr lang="pl-PL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835DFF-F94F-4A66-88F5-E7609A7BD543}" type="slidenum">
              <a:rPr lang="pl-PL"/>
              <a:pPr/>
              <a:t>13</a:t>
            </a:fld>
            <a:endParaRPr lang="pl-PL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6A0E8F-09D7-4411-B53C-D9683E881CF2}" type="slidenum">
              <a:rPr lang="pl-PL"/>
              <a:pPr/>
              <a:t>14</a:t>
            </a:fld>
            <a:endParaRPr lang="pl-PL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8F7B4A-25A1-471C-ADD2-E0F3C2493317}" type="slidenum">
              <a:rPr lang="pl-PL"/>
              <a:pPr/>
              <a:t>15</a:t>
            </a:fld>
            <a:endParaRPr lang="pl-PL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l-PL"/>
              <a:t>Profesjonalna obsługa Klienta - GrowinGame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l-PL"/>
              <a:t>www.growingame.com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70CD75-F62B-4990-8570-427A8B46BDD7}" type="slidenum">
              <a:rPr lang="pl-PL"/>
              <a:pPr/>
              <a:t>16</a:t>
            </a:fld>
            <a:endParaRPr lang="pl-PL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62000"/>
            <a:ext cx="5010150" cy="3757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8528" y="4760213"/>
            <a:ext cx="5511109" cy="451022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31.03.2021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szkoleniowa.pl/" TargetMode="External"/><Relationship Id="rId2" Type="http://schemas.openxmlformats.org/officeDocument/2006/relationships/hyperlink" Target="mailto:wwoloszko@graszkoleniowa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>
            <a:extLst>
              <a:ext uri="{FF2B5EF4-FFF2-40B4-BE49-F238E27FC236}">
                <a16:creationId xmlns:a16="http://schemas.microsoft.com/office/drawing/2014/main" id="{D70C8D71-A7BB-49D1-A103-0F8DA9183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33425"/>
            <a:ext cx="7772400" cy="2551113"/>
          </a:xfrm>
        </p:spPr>
        <p:txBody>
          <a:bodyPr/>
          <a:lstStyle/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Skuteczna komunikacja </a:t>
            </a:r>
            <a:b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współpraca zespołowa</a:t>
            </a:r>
            <a:endParaRPr lang="pl-PL" altLang="pl-PL" sz="32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749F6A-E2D4-435C-AC82-A2F9B110E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8054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Wiktor Wołoszko</a:t>
            </a:r>
          </a:p>
        </p:txBody>
      </p:sp>
      <p:pic>
        <p:nvPicPr>
          <p:cNvPr id="23556" name="Obraz 1">
            <a:extLst>
              <a:ext uri="{FF2B5EF4-FFF2-40B4-BE49-F238E27FC236}">
                <a16:creationId xmlns:a16="http://schemas.microsoft.com/office/drawing/2014/main" id="{E676A04C-B5CD-4A5D-8F27-D9CB7570B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3429000"/>
            <a:ext cx="348615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13953"/>
            <a:ext cx="8434561" cy="1062832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l-PL" sz="3600" dirty="0"/>
              <a:t>Jak się komunikować</a:t>
            </a:r>
            <a:r>
              <a:rPr lang="en-US" sz="3600" dirty="0"/>
              <a:t> z </a:t>
            </a:r>
            <a:r>
              <a:rPr lang="pl-PL" dirty="0"/>
              <a:t>‘</a:t>
            </a:r>
            <a:r>
              <a:rPr lang="en-US" dirty="0" err="1">
                <a:solidFill>
                  <a:srgbClr val="FF0000"/>
                </a:solidFill>
              </a:rPr>
              <a:t>Działaczem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552498"/>
            <a:ext cx="8228160" cy="4252766"/>
          </a:xfrm>
          <a:ln/>
        </p:spPr>
        <p:txBody>
          <a:bodyPr>
            <a:no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 err="1"/>
              <a:t>Nie</a:t>
            </a:r>
            <a:r>
              <a:rPr lang="en-US" sz="2600" dirty="0"/>
              <a:t> </a:t>
            </a:r>
            <a:r>
              <a:rPr lang="en-US" sz="2600" dirty="0" err="1"/>
              <a:t>przedłużaj</a:t>
            </a:r>
            <a:r>
              <a:rPr lang="en-US" sz="2600" dirty="0"/>
              <a:t> </a:t>
            </a:r>
            <a:r>
              <a:rPr lang="en-US" sz="2600" dirty="0" err="1"/>
              <a:t>zbędnie</a:t>
            </a:r>
            <a:r>
              <a:rPr lang="en-US" sz="2600" dirty="0"/>
              <a:t> </a:t>
            </a:r>
            <a:r>
              <a:rPr lang="en-US" sz="2600" dirty="0" err="1"/>
              <a:t>rozmowy</a:t>
            </a:r>
            <a:r>
              <a:rPr lang="pl-PL" sz="2600" dirty="0"/>
              <a:t> – „do portu” </a:t>
            </a:r>
            <a:r>
              <a:rPr lang="pl-PL" sz="2600" dirty="0">
                <a:sym typeface="Wingdings" pitchFamily="2" charset="2"/>
              </a:rPr>
              <a:t></a:t>
            </a:r>
            <a:endParaRPr lang="en-US" sz="26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 err="1"/>
              <a:t>Przechodź</a:t>
            </a:r>
            <a:r>
              <a:rPr lang="en-US" sz="2600" dirty="0"/>
              <a:t> </a:t>
            </a:r>
            <a:r>
              <a:rPr lang="en-US" sz="2600" dirty="0" err="1"/>
              <a:t>bezpośrednio</a:t>
            </a:r>
            <a:r>
              <a:rPr lang="en-US" sz="2600" dirty="0"/>
              <a:t> do </a:t>
            </a:r>
            <a:r>
              <a:rPr lang="en-US" sz="2600" dirty="0" err="1"/>
              <a:t>sprawy</a:t>
            </a:r>
            <a:endParaRPr lang="en-US" sz="26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 err="1"/>
              <a:t>Przygotuj</a:t>
            </a:r>
            <a:r>
              <a:rPr lang="en-US" sz="2600" dirty="0"/>
              <a:t> </a:t>
            </a:r>
            <a:r>
              <a:rPr lang="en-US" sz="2600" dirty="0" err="1"/>
              <a:t>się</a:t>
            </a:r>
            <a:r>
              <a:rPr lang="en-US" sz="2600" dirty="0"/>
              <a:t> do </a:t>
            </a:r>
            <a:r>
              <a:rPr lang="en-US" sz="2600" dirty="0" err="1"/>
              <a:t>tego</a:t>
            </a:r>
            <a:r>
              <a:rPr lang="en-US" sz="2600" dirty="0"/>
              <a:t> co </a:t>
            </a:r>
            <a:r>
              <a:rPr lang="en-US" sz="2600" dirty="0" err="1"/>
              <a:t>będziesz</a:t>
            </a:r>
            <a:r>
              <a:rPr lang="en-US" sz="2600" dirty="0"/>
              <a:t> </a:t>
            </a:r>
            <a:r>
              <a:rPr lang="en-US" sz="2600" dirty="0" err="1"/>
              <a:t>omawiać</a:t>
            </a:r>
            <a:endParaRPr lang="en-US" sz="26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 err="1"/>
              <a:t>Logicznie</a:t>
            </a:r>
            <a:r>
              <a:rPr lang="en-US" sz="2600" dirty="0"/>
              <a:t> </a:t>
            </a:r>
            <a:r>
              <a:rPr lang="en-US" sz="2600" dirty="0" err="1"/>
              <a:t>argumentuj</a:t>
            </a:r>
            <a:endParaRPr lang="en-US" sz="26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 err="1"/>
              <a:t>Mów</a:t>
            </a:r>
            <a:r>
              <a:rPr lang="en-US" sz="2600" dirty="0"/>
              <a:t> o </a:t>
            </a:r>
            <a:r>
              <a:rPr lang="en-US" sz="2600" dirty="0" err="1"/>
              <a:t>faktach</a:t>
            </a:r>
            <a:r>
              <a:rPr lang="en-US" sz="2600" dirty="0"/>
              <a:t> i </a:t>
            </a:r>
            <a:r>
              <a:rPr lang="en-US" sz="2600" dirty="0" err="1"/>
              <a:t>rezultatach</a:t>
            </a:r>
            <a:r>
              <a:rPr lang="en-US" sz="2600" dirty="0"/>
              <a:t>, a </a:t>
            </a:r>
            <a:r>
              <a:rPr lang="en-US" sz="2600" dirty="0" err="1"/>
              <a:t>nie</a:t>
            </a:r>
            <a:r>
              <a:rPr lang="en-US" sz="2600" dirty="0"/>
              <a:t> o </a:t>
            </a:r>
            <a:r>
              <a:rPr lang="en-US" sz="2600" dirty="0" err="1"/>
              <a:t>ludziach</a:t>
            </a:r>
            <a:r>
              <a:rPr lang="en-US" sz="2600" dirty="0"/>
              <a:t> i </a:t>
            </a:r>
            <a:r>
              <a:rPr lang="en-US" sz="2600" dirty="0" err="1"/>
              <a:t>ich</a:t>
            </a:r>
            <a:r>
              <a:rPr lang="en-US" sz="2600" dirty="0"/>
              <a:t> </a:t>
            </a:r>
            <a:r>
              <a:rPr lang="en-US" sz="2600" dirty="0" err="1"/>
              <a:t>sprawach</a:t>
            </a:r>
            <a:endParaRPr lang="en-US" sz="26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 err="1"/>
              <a:t>Przygotuj</a:t>
            </a:r>
            <a:r>
              <a:rPr lang="en-US" sz="2600" dirty="0"/>
              <a:t> </a:t>
            </a:r>
            <a:r>
              <a:rPr lang="en-US" sz="2600" dirty="0" err="1"/>
              <a:t>alternatywne</a:t>
            </a:r>
            <a:r>
              <a:rPr lang="en-US" sz="2600" dirty="0"/>
              <a:t> </a:t>
            </a:r>
            <a:r>
              <a:rPr lang="en-US" sz="2600" dirty="0" err="1"/>
              <a:t>rozwiązania</a:t>
            </a:r>
            <a:r>
              <a:rPr lang="en-US" sz="2600" dirty="0"/>
              <a:t> i </a:t>
            </a:r>
            <a:r>
              <a:rPr lang="en-US" sz="2600" dirty="0" err="1"/>
              <a:t>uzasadnienia</a:t>
            </a:r>
            <a:endParaRPr lang="en-US" sz="26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600" dirty="0"/>
              <a:t>J</a:t>
            </a:r>
            <a:r>
              <a:rPr lang="pl-PL" sz="2600" dirty="0"/>
              <a:t>e</a:t>
            </a:r>
            <a:r>
              <a:rPr lang="en-US" sz="2600" dirty="0" err="1"/>
              <a:t>śli</a:t>
            </a:r>
            <a:r>
              <a:rPr lang="en-US" sz="2600" dirty="0"/>
              <a:t> </a:t>
            </a:r>
            <a:r>
              <a:rPr lang="en-US" sz="2600" dirty="0" err="1"/>
              <a:t>się</a:t>
            </a:r>
            <a:r>
              <a:rPr lang="en-US" sz="2600" dirty="0"/>
              <a:t> </a:t>
            </a:r>
            <a:r>
              <a:rPr lang="en-US" sz="2600" dirty="0" err="1"/>
              <a:t>nie</a:t>
            </a:r>
            <a:r>
              <a:rPr lang="en-US" sz="2600" dirty="0"/>
              <a:t> </a:t>
            </a:r>
            <a:r>
              <a:rPr lang="en-US" sz="2600" dirty="0" err="1"/>
              <a:t>zgadzasz</a:t>
            </a:r>
            <a:r>
              <a:rPr lang="en-US" sz="2600" dirty="0"/>
              <a:t>, </a:t>
            </a:r>
            <a:r>
              <a:rPr lang="en-US" sz="2600" dirty="0" err="1"/>
              <a:t>powiedz</a:t>
            </a:r>
            <a:r>
              <a:rPr lang="en-US" sz="2600" dirty="0"/>
              <a:t> to </a:t>
            </a:r>
            <a:r>
              <a:rPr lang="en-US" sz="2600" dirty="0" err="1"/>
              <a:t>wprost</a:t>
            </a:r>
            <a:r>
              <a:rPr lang="en-US" sz="2600" dirty="0"/>
              <a:t> i </a:t>
            </a:r>
            <a:r>
              <a:rPr lang="en-US" sz="2600" dirty="0" err="1"/>
              <a:t>przedstaw</a:t>
            </a:r>
            <a:r>
              <a:rPr lang="en-US" sz="2600" dirty="0"/>
              <a:t> </a:t>
            </a:r>
            <a:r>
              <a:rPr lang="en-US" sz="2600" dirty="0" err="1"/>
              <a:t>swoje</a:t>
            </a:r>
            <a:r>
              <a:rPr lang="en-US" sz="2600" dirty="0"/>
              <a:t> </a:t>
            </a:r>
            <a:r>
              <a:rPr lang="en-US" sz="2600" dirty="0" err="1"/>
              <a:t>stanowisko</a:t>
            </a:r>
            <a:r>
              <a:rPr lang="en-US" sz="2600" dirty="0"/>
              <a:t> </a:t>
            </a:r>
            <a:r>
              <a:rPr lang="en-US" sz="2600" dirty="0" err="1"/>
              <a:t>opierając</a:t>
            </a:r>
            <a:r>
              <a:rPr lang="en-US" sz="2600" dirty="0"/>
              <a:t> </a:t>
            </a:r>
            <a:r>
              <a:rPr lang="en-US" sz="2600" dirty="0" err="1"/>
              <a:t>się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faktach</a:t>
            </a:r>
            <a:endParaRPr lang="pl-PL" sz="2600" dirty="0"/>
          </a:p>
          <a:p>
            <a:r>
              <a:rPr lang="pl-PL" sz="2600" dirty="0"/>
              <a:t>Nie bierz do siebie jego, czasem zaczepnych, komunikatów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313953"/>
            <a:ext cx="689040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err="1"/>
              <a:t>Wskazówki</a:t>
            </a:r>
            <a:r>
              <a:rPr lang="en-US" dirty="0"/>
              <a:t> </a:t>
            </a:r>
            <a:r>
              <a:rPr lang="en-US" dirty="0" err="1"/>
              <a:t>dla</a:t>
            </a:r>
            <a:r>
              <a:rPr lang="en-US" dirty="0"/>
              <a:t> </a:t>
            </a:r>
            <a:r>
              <a:rPr lang="pl-PL" dirty="0"/>
              <a:t>‘</a:t>
            </a:r>
            <a:r>
              <a:rPr lang="en-US" dirty="0" err="1">
                <a:solidFill>
                  <a:srgbClr val="FF0000"/>
                </a:solidFill>
              </a:rPr>
              <a:t>Działaczy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795869"/>
            <a:ext cx="8228160" cy="4252766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Częściej</a:t>
            </a:r>
            <a:r>
              <a:rPr lang="en-US" dirty="0"/>
              <a:t> </a:t>
            </a:r>
            <a:r>
              <a:rPr lang="en-US" dirty="0" err="1"/>
              <a:t>pytaj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Rzadziej</a:t>
            </a:r>
            <a:r>
              <a:rPr lang="en-US" dirty="0"/>
              <a:t> </a:t>
            </a:r>
            <a:r>
              <a:rPr lang="en-US" dirty="0" err="1"/>
              <a:t>wypowiadaj</a:t>
            </a:r>
            <a:r>
              <a:rPr lang="en-US" dirty="0"/>
              <a:t> </a:t>
            </a:r>
            <a:r>
              <a:rPr lang="pl-PL" dirty="0"/>
              <a:t>s</a:t>
            </a:r>
            <a:r>
              <a:rPr lang="en-US" dirty="0" err="1"/>
              <a:t>twierdzenia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Zachęcaj</a:t>
            </a:r>
            <a:r>
              <a:rPr lang="en-US" dirty="0"/>
              <a:t> do </a:t>
            </a:r>
            <a:r>
              <a:rPr lang="en-US" dirty="0" err="1"/>
              <a:t>wypowiadania</a:t>
            </a:r>
            <a:r>
              <a:rPr lang="en-US" dirty="0"/>
              <a:t> </a:t>
            </a:r>
            <a:r>
              <a:rPr lang="en-US" dirty="0" err="1"/>
              <a:t>opinii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Słuchaj</a:t>
            </a:r>
            <a:r>
              <a:rPr lang="en-US" dirty="0"/>
              <a:t> i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przerywaj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Pozwól</a:t>
            </a:r>
            <a:r>
              <a:rPr lang="en-US" dirty="0"/>
              <a:t> </a:t>
            </a:r>
            <a:r>
              <a:rPr lang="en-US" dirty="0" err="1"/>
              <a:t>częściej</a:t>
            </a:r>
            <a:r>
              <a:rPr lang="en-US" dirty="0"/>
              <a:t> </a:t>
            </a:r>
            <a:r>
              <a:rPr lang="en-US" dirty="0" err="1"/>
              <a:t>przejmować</a:t>
            </a:r>
            <a:r>
              <a:rPr lang="en-US" dirty="0"/>
              <a:t> </a:t>
            </a:r>
            <a:r>
              <a:rPr lang="en-US" dirty="0" err="1"/>
              <a:t>kontrolę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49440" y="273629"/>
            <a:ext cx="6236640" cy="1144921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pl-PL" dirty="0"/>
              <a:t>Styl '</a:t>
            </a:r>
            <a:r>
              <a:rPr lang="pl-PL" dirty="0">
                <a:solidFill>
                  <a:srgbClr val="FFC000"/>
                </a:solidFill>
              </a:rPr>
              <a:t>Ekspresja</a:t>
            </a:r>
            <a:r>
              <a:rPr lang="pl-PL" dirty="0"/>
              <a:t>'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0" y="1633132"/>
            <a:ext cx="4014720" cy="4928197"/>
          </a:xfrm>
          <a:ln/>
        </p:spPr>
        <p:txBody>
          <a:bodyPr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b="1" dirty="0"/>
              <a:t>Mocne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Spontaniczność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Elokwencja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Barwność wypowiedzi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Umiejętność przekonywania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Działania intuicyjne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Motywowanie innych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Skupianie się na ogółach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Poszukiwanie osobistego kontaktu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2800" y="1633132"/>
            <a:ext cx="4014720" cy="4497593"/>
          </a:xfrm>
          <a:ln/>
        </p:spPr>
        <p:txBody>
          <a:bodyPr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b="1" dirty="0"/>
              <a:t>Słabe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Ślepy entuzjazm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Tendencje do przesady, wyolbrzymiania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Pomijanie detali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Generalizacja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Brak kontroli nad czasem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Nadmierna dramatyczność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54907"/>
            <a:ext cx="8434561" cy="1180924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l-PL" dirty="0"/>
              <a:t>Jak się komunikować</a:t>
            </a:r>
            <a:r>
              <a:rPr lang="en-US" dirty="0"/>
              <a:t> z </a:t>
            </a:r>
            <a:r>
              <a:rPr lang="pl-PL" dirty="0"/>
              <a:t>‘</a:t>
            </a:r>
            <a:r>
              <a:rPr lang="en-US" dirty="0" err="1">
                <a:solidFill>
                  <a:srgbClr val="FFC000"/>
                </a:solidFill>
              </a:rPr>
              <a:t>Ekspresyjnym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795869"/>
            <a:ext cx="8228160" cy="4252766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 err="1"/>
              <a:t>Rozmawiaj</a:t>
            </a:r>
            <a:r>
              <a:rPr lang="en-US" sz="2400" dirty="0"/>
              <a:t> o </a:t>
            </a:r>
            <a:r>
              <a:rPr lang="en-US" sz="2400" dirty="0" err="1"/>
              <a:t>ludziach</a:t>
            </a:r>
            <a:r>
              <a:rPr lang="en-US" sz="2400" dirty="0"/>
              <a:t> i </a:t>
            </a:r>
            <a:r>
              <a:rPr lang="en-US" sz="2400" dirty="0" err="1"/>
              <a:t>ich</a:t>
            </a:r>
            <a:r>
              <a:rPr lang="en-US" sz="2400" dirty="0"/>
              <a:t> </a:t>
            </a:r>
            <a:r>
              <a:rPr lang="en-US" sz="2400" dirty="0" err="1"/>
              <a:t>ocenach</a:t>
            </a:r>
            <a:endParaRPr lang="en-US" sz="24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 err="1"/>
              <a:t>Pozwól</a:t>
            </a:r>
            <a:r>
              <a:rPr lang="en-US" sz="2400" dirty="0"/>
              <a:t> </a:t>
            </a:r>
            <a:r>
              <a:rPr lang="en-US" sz="2400" dirty="0" err="1"/>
              <a:t>sobie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luźniejszą</a:t>
            </a:r>
            <a:r>
              <a:rPr lang="en-US" sz="2400" dirty="0"/>
              <a:t> </a:t>
            </a:r>
            <a:r>
              <a:rPr lang="en-US" sz="2400" dirty="0" err="1"/>
              <a:t>atmosferę</a:t>
            </a:r>
            <a:r>
              <a:rPr lang="en-US" sz="2400" dirty="0"/>
              <a:t>,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bądź</a:t>
            </a:r>
            <a:r>
              <a:rPr lang="en-US" sz="2400" dirty="0"/>
              <a:t> </a:t>
            </a:r>
            <a:r>
              <a:rPr lang="pl-PL" sz="2400" dirty="0"/>
              <a:t>„</a:t>
            </a:r>
            <a:r>
              <a:rPr lang="en-US" sz="2400" dirty="0" err="1"/>
              <a:t>oschła</a:t>
            </a:r>
            <a:r>
              <a:rPr lang="pl-PL" sz="2400" dirty="0"/>
              <a:t>/-y”</a:t>
            </a:r>
            <a:r>
              <a:rPr lang="en-US" sz="2400" dirty="0"/>
              <a:t>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 err="1"/>
              <a:t>Daj</a:t>
            </a:r>
            <a:r>
              <a:rPr lang="en-US" sz="2400" dirty="0"/>
              <a:t> </a:t>
            </a:r>
            <a:r>
              <a:rPr lang="en-US" sz="2400" dirty="0" err="1"/>
              <a:t>czas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wyrażanie</a:t>
            </a:r>
            <a:r>
              <a:rPr lang="en-US" sz="2400" dirty="0"/>
              <a:t> </a:t>
            </a:r>
            <a:r>
              <a:rPr lang="en-US" sz="2400" dirty="0" err="1"/>
              <a:t>opinii</a:t>
            </a:r>
            <a:endParaRPr lang="en-US" sz="24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 err="1"/>
              <a:t>Słuchaj</a:t>
            </a:r>
            <a:endParaRPr lang="en-US" sz="24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 err="1"/>
              <a:t>Pozwól</a:t>
            </a:r>
            <a:r>
              <a:rPr lang="en-US" sz="2400" dirty="0"/>
              <a:t> </a:t>
            </a:r>
            <a:r>
              <a:rPr lang="en-US" sz="2400" dirty="0" err="1"/>
              <a:t>przedstawić</a:t>
            </a:r>
            <a:r>
              <a:rPr lang="en-US" sz="2400" dirty="0"/>
              <a:t> </a:t>
            </a:r>
            <a:r>
              <a:rPr lang="en-US" sz="2400" dirty="0" err="1"/>
              <a:t>własne</a:t>
            </a:r>
            <a:r>
              <a:rPr lang="en-US" sz="2400" dirty="0"/>
              <a:t> </a:t>
            </a:r>
            <a:r>
              <a:rPr lang="en-US" sz="2400" dirty="0" err="1"/>
              <a:t>opinie</a:t>
            </a:r>
            <a:r>
              <a:rPr lang="en-US" sz="2400" dirty="0"/>
              <a:t> i </a:t>
            </a:r>
            <a:r>
              <a:rPr lang="en-US" sz="2400" dirty="0" err="1"/>
              <a:t>pomysły</a:t>
            </a:r>
            <a:br>
              <a:rPr lang="en-US" sz="2400" dirty="0"/>
            </a:br>
            <a:r>
              <a:rPr lang="en-US" sz="2400" dirty="0" err="1"/>
              <a:t>oraz</a:t>
            </a:r>
            <a:r>
              <a:rPr lang="en-US" sz="2400" dirty="0"/>
              <a:t> </a:t>
            </a:r>
            <a:r>
              <a:rPr lang="en-US" sz="2400" dirty="0" err="1"/>
              <a:t>podjąć</a:t>
            </a:r>
            <a:r>
              <a:rPr lang="en-US" sz="2400" dirty="0"/>
              <a:t> </a:t>
            </a:r>
            <a:r>
              <a:rPr lang="en-US" sz="2400" dirty="0" err="1"/>
              <a:t>decyzję</a:t>
            </a:r>
            <a:endParaRPr lang="en-US" sz="2400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 err="1"/>
              <a:t>Staraj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argumentować</a:t>
            </a:r>
            <a:r>
              <a:rPr lang="en-US" sz="2400" dirty="0"/>
              <a:t> </a:t>
            </a:r>
            <a:r>
              <a:rPr lang="en-US" sz="2400" dirty="0" err="1"/>
              <a:t>merytorycznie</a:t>
            </a:r>
            <a:r>
              <a:rPr lang="en-US" sz="2400" dirty="0"/>
              <a:t> </a:t>
            </a:r>
            <a:r>
              <a:rPr lang="en-US" sz="2400" dirty="0" err="1"/>
              <a:t>bez</a:t>
            </a:r>
            <a:r>
              <a:rPr lang="en-US" sz="2400" dirty="0"/>
              <a:t> </a:t>
            </a:r>
            <a:r>
              <a:rPr lang="en-US" sz="2400" dirty="0" err="1"/>
              <a:t>wnikania</a:t>
            </a:r>
            <a:br>
              <a:rPr lang="en-US" sz="2400" dirty="0"/>
            </a:br>
            <a:r>
              <a:rPr lang="en-US" sz="2400" dirty="0"/>
              <a:t>w </a:t>
            </a:r>
            <a:r>
              <a:rPr lang="en-US" sz="2400" dirty="0" err="1"/>
              <a:t>szczegóły</a:t>
            </a:r>
            <a:r>
              <a:rPr lang="en-US" sz="2400" dirty="0"/>
              <a:t> (</a:t>
            </a:r>
            <a:r>
              <a:rPr lang="en-US" sz="2400" dirty="0" err="1"/>
              <a:t>chyba</a:t>
            </a:r>
            <a:r>
              <a:rPr lang="en-US" sz="2400" dirty="0"/>
              <a:t>, </a:t>
            </a:r>
            <a:r>
              <a:rPr lang="en-US" sz="2400" dirty="0" err="1"/>
              <a:t>że</a:t>
            </a:r>
            <a:r>
              <a:rPr lang="en-US" sz="2400" dirty="0"/>
              <a:t> </a:t>
            </a:r>
            <a:r>
              <a:rPr lang="en-US" sz="2400" dirty="0" err="1"/>
              <a:t>ich</a:t>
            </a:r>
            <a:r>
              <a:rPr lang="en-US" sz="2400" dirty="0"/>
              <a:t> </a:t>
            </a:r>
            <a:r>
              <a:rPr lang="en-US" sz="2400" dirty="0" err="1"/>
              <a:t>oczekuje</a:t>
            </a:r>
            <a:r>
              <a:rPr lang="en-US" sz="2400" dirty="0"/>
              <a:t>)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400" dirty="0"/>
              <a:t>Na </a:t>
            </a:r>
            <a:r>
              <a:rPr lang="en-US" sz="2400" dirty="0" err="1"/>
              <a:t>koniec</a:t>
            </a:r>
            <a:r>
              <a:rPr lang="en-US" sz="2400" dirty="0"/>
              <a:t> </a:t>
            </a:r>
            <a:r>
              <a:rPr lang="en-US" sz="2400" dirty="0" err="1"/>
              <a:t>sprawdź</a:t>
            </a:r>
            <a:r>
              <a:rPr lang="en-US" sz="2400" dirty="0"/>
              <a:t> </a:t>
            </a:r>
            <a:r>
              <a:rPr lang="en-US" sz="2400" dirty="0" err="1"/>
              <a:t>czy</a:t>
            </a:r>
            <a:r>
              <a:rPr lang="en-US" sz="2400" dirty="0"/>
              <a:t> tak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rozumiecie</a:t>
            </a: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254907"/>
            <a:ext cx="7642473" cy="1180924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err="1"/>
              <a:t>Wskazówki</a:t>
            </a:r>
            <a:r>
              <a:rPr lang="pl-PL" dirty="0"/>
              <a:t> </a:t>
            </a:r>
            <a:r>
              <a:rPr lang="en-US" dirty="0" err="1"/>
              <a:t>dla</a:t>
            </a:r>
            <a:r>
              <a:rPr lang="en-US" dirty="0"/>
              <a:t> "</a:t>
            </a:r>
            <a:r>
              <a:rPr lang="en-US" dirty="0" err="1">
                <a:solidFill>
                  <a:srgbClr val="FFC000"/>
                </a:solidFill>
              </a:rPr>
              <a:t>Ekspresyjnych</a:t>
            </a:r>
            <a:r>
              <a:rPr lang="en-US" dirty="0"/>
              <a:t>"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795869"/>
            <a:ext cx="8424935" cy="4252766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Bardziej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kontroluj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Rzadziej</a:t>
            </a:r>
            <a:r>
              <a:rPr lang="en-US" dirty="0"/>
              <a:t> </a:t>
            </a:r>
            <a:r>
              <a:rPr lang="en-US" dirty="0" err="1"/>
              <a:t>uzewnętrzniaj</a:t>
            </a:r>
            <a:r>
              <a:rPr lang="en-US" dirty="0"/>
              <a:t> </a:t>
            </a:r>
            <a:r>
              <a:rPr lang="en-US" dirty="0" err="1"/>
              <a:t>swoje</a:t>
            </a:r>
            <a:r>
              <a:rPr lang="en-US" dirty="0"/>
              <a:t> </a:t>
            </a:r>
            <a:r>
              <a:rPr lang="en-US" dirty="0" err="1"/>
              <a:t>emocje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Mniej</a:t>
            </a:r>
            <a:r>
              <a:rPr lang="en-US" dirty="0"/>
              <a:t> </a:t>
            </a:r>
            <a:r>
              <a:rPr lang="en-US" dirty="0" err="1"/>
              <a:t>mów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Podejmuj</a:t>
            </a:r>
            <a:r>
              <a:rPr lang="en-US" dirty="0"/>
              <a:t> </a:t>
            </a:r>
            <a:r>
              <a:rPr lang="en-US" dirty="0" err="1"/>
              <a:t>decyzje</a:t>
            </a:r>
            <a:r>
              <a:rPr lang="en-US" dirty="0"/>
              <a:t> w </a:t>
            </a:r>
            <a:r>
              <a:rPr lang="en-US" dirty="0" err="1"/>
              <a:t>oparciu</a:t>
            </a:r>
            <a:r>
              <a:rPr lang="en-US" dirty="0"/>
              <a:t> o </a:t>
            </a:r>
            <a:r>
              <a:rPr lang="en-US" dirty="0" err="1"/>
              <a:t>obiektywne</a:t>
            </a:r>
            <a:r>
              <a:rPr lang="en-US" dirty="0"/>
              <a:t> </a:t>
            </a:r>
            <a:r>
              <a:rPr lang="en-US" dirty="0" err="1"/>
              <a:t>fakty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l-PL" dirty="0"/>
              <a:t>Daj sobie czas na refleksję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Bierz</a:t>
            </a:r>
            <a:r>
              <a:rPr lang="en-US" dirty="0"/>
              <a:t> pod </a:t>
            </a:r>
            <a:r>
              <a:rPr lang="en-US" dirty="0" err="1"/>
              <a:t>uwagę</a:t>
            </a:r>
            <a:r>
              <a:rPr lang="en-US" dirty="0"/>
              <a:t> </a:t>
            </a:r>
            <a:r>
              <a:rPr lang="en-US" dirty="0" err="1"/>
              <a:t>opinie</a:t>
            </a:r>
            <a:r>
              <a:rPr lang="en-US" dirty="0"/>
              <a:t> </a:t>
            </a:r>
            <a:r>
              <a:rPr lang="en-US" dirty="0" err="1"/>
              <a:t>innych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49440" y="273629"/>
            <a:ext cx="6236640" cy="1144921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pl-PL" dirty="0"/>
              <a:t>Styl '</a:t>
            </a:r>
            <a:r>
              <a:rPr lang="pl-PL" dirty="0">
                <a:solidFill>
                  <a:srgbClr val="0070C0"/>
                </a:solidFill>
              </a:rPr>
              <a:t>Porządkowanie</a:t>
            </a:r>
            <a:r>
              <a:rPr lang="pl-PL" dirty="0"/>
              <a:t>'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0" y="1633131"/>
            <a:ext cx="4014720" cy="4798584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000" b="1" dirty="0"/>
              <a:t>Mocne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Podejmowanie decyzji</a:t>
            </a:r>
            <a:br>
              <a:rPr lang="pl-PL" sz="2400" dirty="0"/>
            </a:br>
            <a:r>
              <a:rPr lang="pl-PL" sz="2400" dirty="0"/>
              <a:t>w oparciu o fakty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Skupianie się na szczegółach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Precyzja – analityczność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Zorientowanie na zadanie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Dążenie do celów 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Zdyscyplinowanie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Dobra organizacja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Spokój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Racjonalne podejście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2800" y="1633132"/>
            <a:ext cx="4014720" cy="4497593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000" b="1" dirty="0"/>
              <a:t>Słabe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Przesadne skupianie się</a:t>
            </a:r>
            <a:br>
              <a:rPr lang="pl-PL" sz="2400" dirty="0"/>
            </a:br>
            <a:r>
              <a:rPr lang="pl-PL" sz="2400" dirty="0"/>
              <a:t>na detalach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Brak syntezy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Zapominanie o ogółach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Obawa przed osobistym „odsłonięciem”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Brak osobistego zaangażowania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Odwlekanie decyzji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Unikanie ryzyka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54907"/>
            <a:ext cx="8640960" cy="1180924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l-PL" dirty="0"/>
              <a:t>Jak się komunikować </a:t>
            </a:r>
            <a:r>
              <a:rPr lang="en-US" dirty="0"/>
              <a:t>z </a:t>
            </a:r>
            <a:r>
              <a:rPr lang="pl-PL" dirty="0"/>
              <a:t>‘</a:t>
            </a:r>
            <a:r>
              <a:rPr lang="en-US" dirty="0" err="1">
                <a:solidFill>
                  <a:srgbClr val="0070C0"/>
                </a:solidFill>
              </a:rPr>
              <a:t>Porządkującym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795869"/>
            <a:ext cx="8228160" cy="4252766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Przechodź</a:t>
            </a:r>
            <a:r>
              <a:rPr lang="en-US" dirty="0"/>
              <a:t> </a:t>
            </a:r>
            <a:r>
              <a:rPr lang="en-US" dirty="0" err="1"/>
              <a:t>bezpośrednio</a:t>
            </a:r>
            <a:r>
              <a:rPr lang="en-US" dirty="0"/>
              <a:t> do </a:t>
            </a:r>
            <a:r>
              <a:rPr lang="en-US" dirty="0" err="1"/>
              <a:t>kwestii</a:t>
            </a:r>
            <a:r>
              <a:rPr lang="en-US" dirty="0"/>
              <a:t> </a:t>
            </a:r>
            <a:r>
              <a:rPr lang="en-US" dirty="0" err="1"/>
              <a:t>kluczowych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Trzymaj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zaplanowanej</a:t>
            </a:r>
            <a:r>
              <a:rPr lang="en-US" dirty="0"/>
              <a:t> </a:t>
            </a:r>
            <a:r>
              <a:rPr lang="en-US" dirty="0" err="1"/>
              <a:t>struktury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Demonstruj</a:t>
            </a:r>
            <a:r>
              <a:rPr lang="en-US" dirty="0"/>
              <a:t> </a:t>
            </a:r>
            <a:r>
              <a:rPr lang="en-US" dirty="0" err="1"/>
              <a:t>gotowość</a:t>
            </a:r>
            <a:r>
              <a:rPr lang="en-US" dirty="0"/>
              <a:t> do </a:t>
            </a:r>
            <a:r>
              <a:rPr lang="en-US" dirty="0" err="1"/>
              <a:t>wyjaśniania</a:t>
            </a:r>
            <a:r>
              <a:rPr lang="en-US" dirty="0"/>
              <a:t> </a:t>
            </a:r>
            <a:r>
              <a:rPr lang="en-US" dirty="0" err="1"/>
              <a:t>wątpliwości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Pozostaw</a:t>
            </a:r>
            <a:r>
              <a:rPr lang="en-US" dirty="0"/>
              <a:t> </a:t>
            </a:r>
            <a:r>
              <a:rPr lang="en-US" dirty="0" err="1"/>
              <a:t>czas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działanie</a:t>
            </a:r>
            <a:r>
              <a:rPr lang="en-US" dirty="0"/>
              <a:t> </a:t>
            </a:r>
            <a:r>
              <a:rPr lang="en-US" dirty="0" err="1"/>
              <a:t>lub</a:t>
            </a:r>
            <a:r>
              <a:rPr lang="en-US" dirty="0"/>
              <a:t> </a:t>
            </a:r>
            <a:r>
              <a:rPr lang="en-US" dirty="0" err="1"/>
              <a:t>podjęcie</a:t>
            </a:r>
            <a:r>
              <a:rPr lang="en-US" dirty="0"/>
              <a:t> </a:t>
            </a:r>
            <a:r>
              <a:rPr lang="en-US" dirty="0" err="1"/>
              <a:t>decyzji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Jeśli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zgadzasz</a:t>
            </a:r>
            <a:r>
              <a:rPr lang="en-US" dirty="0"/>
              <a:t>, </a:t>
            </a:r>
            <a:r>
              <a:rPr lang="en-US" dirty="0" err="1"/>
              <a:t>wyjaśnij</a:t>
            </a:r>
            <a:r>
              <a:rPr lang="en-US" dirty="0"/>
              <a:t> </a:t>
            </a:r>
            <a:r>
              <a:rPr lang="en-US" dirty="0" err="1"/>
              <a:t>dlaczego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Opieraj</a:t>
            </a:r>
            <a:r>
              <a:rPr lang="en-US" dirty="0"/>
              <a:t> </a:t>
            </a:r>
            <a:r>
              <a:rPr lang="en-US" dirty="0" err="1"/>
              <a:t>swoje</a:t>
            </a:r>
            <a:r>
              <a:rPr lang="en-US" dirty="0"/>
              <a:t> </a:t>
            </a:r>
            <a:r>
              <a:rPr lang="en-US" dirty="0" err="1"/>
              <a:t>opinie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solidnych</a:t>
            </a:r>
            <a:r>
              <a:rPr lang="en-US" dirty="0"/>
              <a:t> </a:t>
            </a:r>
            <a:r>
              <a:rPr lang="en-US" dirty="0" err="1"/>
              <a:t>faktach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Zapewniaj</a:t>
            </a:r>
            <a:r>
              <a:rPr lang="en-US" dirty="0"/>
              <a:t>, </a:t>
            </a:r>
            <a:r>
              <a:rPr lang="en-US" dirty="0" err="1"/>
              <a:t>że</a:t>
            </a:r>
            <a:r>
              <a:rPr lang="en-US" dirty="0"/>
              <a:t> </a:t>
            </a:r>
            <a:r>
              <a:rPr lang="en-US" dirty="0" err="1"/>
              <a:t>zrobiłaś</a:t>
            </a:r>
            <a:r>
              <a:rPr lang="en-US" dirty="0"/>
              <a:t> </a:t>
            </a:r>
            <a:r>
              <a:rPr lang="en-US" dirty="0" err="1"/>
              <a:t>wszystko</a:t>
            </a:r>
            <a:r>
              <a:rPr lang="en-US" dirty="0"/>
              <a:t>,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zminimalizować</a:t>
            </a:r>
            <a:r>
              <a:rPr lang="en-US" dirty="0"/>
              <a:t> </a:t>
            </a:r>
            <a:r>
              <a:rPr lang="en-US" dirty="0" err="1"/>
              <a:t>ryzyko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4907"/>
            <a:ext cx="8686081" cy="1180924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err="1"/>
              <a:t>Wskazówki</a:t>
            </a:r>
            <a:r>
              <a:rPr lang="pl-PL" dirty="0"/>
              <a:t> </a:t>
            </a:r>
            <a:r>
              <a:rPr lang="en-US" dirty="0" err="1"/>
              <a:t>dla</a:t>
            </a:r>
            <a:r>
              <a:rPr lang="en-US" dirty="0"/>
              <a:t> </a:t>
            </a:r>
            <a:r>
              <a:rPr lang="pl-PL" dirty="0"/>
              <a:t>‘</a:t>
            </a:r>
            <a:r>
              <a:rPr lang="en-US" dirty="0" err="1">
                <a:solidFill>
                  <a:srgbClr val="0070C0"/>
                </a:solidFill>
              </a:rPr>
              <a:t>Porządkujących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795869"/>
            <a:ext cx="8228160" cy="4252766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Ujawniaj</a:t>
            </a:r>
            <a:r>
              <a:rPr lang="en-US" dirty="0"/>
              <a:t> </a:t>
            </a:r>
            <a:r>
              <a:rPr lang="en-US" dirty="0" err="1"/>
              <a:t>swoje</a:t>
            </a:r>
            <a:r>
              <a:rPr lang="en-US" dirty="0"/>
              <a:t> </a:t>
            </a:r>
            <a:r>
              <a:rPr lang="en-US" dirty="0" err="1"/>
              <a:t>emocje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Wyrażaj</a:t>
            </a:r>
            <a:r>
              <a:rPr lang="en-US" dirty="0"/>
              <a:t> </a:t>
            </a:r>
            <a:r>
              <a:rPr lang="en-US" dirty="0" err="1"/>
              <a:t>innym</a:t>
            </a:r>
            <a:r>
              <a:rPr lang="en-US" dirty="0"/>
              <a:t> </a:t>
            </a:r>
            <a:r>
              <a:rPr lang="en-US" dirty="0" err="1"/>
              <a:t>uznanie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Poświęć</a:t>
            </a:r>
            <a:r>
              <a:rPr lang="en-US" dirty="0"/>
              <a:t> </a:t>
            </a:r>
            <a:r>
              <a:rPr lang="en-US" dirty="0" err="1"/>
              <a:t>czas</a:t>
            </a:r>
            <a:r>
              <a:rPr lang="en-US" dirty="0"/>
              <a:t> i </a:t>
            </a:r>
            <a:r>
              <a:rPr lang="en-US" dirty="0" err="1"/>
              <a:t>uwagę</a:t>
            </a:r>
            <a:r>
              <a:rPr lang="en-US" dirty="0"/>
              <a:t> </a:t>
            </a:r>
            <a:r>
              <a:rPr lang="en-US" dirty="0" err="1"/>
              <a:t>relacjom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Wymieniaj</a:t>
            </a:r>
            <a:r>
              <a:rPr lang="en-US" dirty="0"/>
              <a:t> </a:t>
            </a:r>
            <a:r>
              <a:rPr lang="en-US" dirty="0" err="1"/>
              <a:t>grzeczności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Używaj</a:t>
            </a:r>
            <a:r>
              <a:rPr lang="en-US" dirty="0"/>
              <a:t> </a:t>
            </a:r>
            <a:r>
              <a:rPr lang="en-US" dirty="0" err="1"/>
              <a:t>przyjacielskiego</a:t>
            </a:r>
            <a:r>
              <a:rPr lang="en-US" dirty="0"/>
              <a:t> </a:t>
            </a:r>
            <a:r>
              <a:rPr lang="en-US" dirty="0" err="1"/>
              <a:t>języka</a:t>
            </a:r>
            <a:endParaRPr lang="pl-PL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l-PL" dirty="0"/>
              <a:t>Jeśli trzeba – przyśpiesz…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49440" y="273629"/>
            <a:ext cx="6236640" cy="1144921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pl-PL" dirty="0"/>
              <a:t>Styl '</a:t>
            </a:r>
            <a:r>
              <a:rPr lang="pl-PL" dirty="0">
                <a:solidFill>
                  <a:srgbClr val="00B050"/>
                </a:solidFill>
              </a:rPr>
              <a:t>Harmonia</a:t>
            </a:r>
            <a:r>
              <a:rPr lang="pl-PL" dirty="0"/>
              <a:t>'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0" y="1633131"/>
            <a:ext cx="4014720" cy="4510554"/>
          </a:xfrm>
          <a:ln/>
        </p:spPr>
        <p:txBody>
          <a:bodyPr>
            <a:normAutofit fontScale="92500"/>
          </a:bodyPr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000" b="1" dirty="0"/>
              <a:t>Mocne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Aktywne słuchanie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Umiejętność pracy w zespole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Skupianie się na uczuciach innych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Cierpliwość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Osobiste relacje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Udzielanie pomocy i wsparcia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Budowanie zaufania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Budowanie dobrej atmosfery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Niekonfliktowość i spokój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2800" y="1633132"/>
            <a:ext cx="4075664" cy="4497593"/>
          </a:xfrm>
          <a:ln/>
        </p:spPr>
        <p:txBody>
          <a:bodyPr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000" b="1" dirty="0"/>
              <a:t>Słabe strony</a:t>
            </a:r>
          </a:p>
          <a:p>
            <a:pPr marL="391686" indent="-293764">
              <a:lnSpc>
                <a:spcPct val="80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dirty="0"/>
              <a:t>Brak asertywności</a:t>
            </a:r>
          </a:p>
          <a:p>
            <a:pPr marL="391686" indent="-293764">
              <a:lnSpc>
                <a:spcPct val="80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dirty="0"/>
              <a:t>Przecenianie znaczenia emocji</a:t>
            </a:r>
          </a:p>
          <a:p>
            <a:pPr marL="391686" indent="-293764">
              <a:lnSpc>
                <a:spcPct val="80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dirty="0"/>
              <a:t>Unikanie wyrażania emocji</a:t>
            </a:r>
          </a:p>
          <a:p>
            <a:pPr marL="391686" indent="-293764">
              <a:lnSpc>
                <a:spcPct val="80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dirty="0"/>
              <a:t>Unikanie konfliktów</a:t>
            </a:r>
          </a:p>
          <a:p>
            <a:pPr marL="391686" indent="-293764">
              <a:lnSpc>
                <a:spcPct val="80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dirty="0"/>
              <a:t>Podporządkowywanie się innym</a:t>
            </a:r>
          </a:p>
          <a:p>
            <a:pPr marL="391686" indent="-293764">
              <a:lnSpc>
                <a:spcPct val="80000"/>
              </a:lnSpc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dirty="0"/>
              <a:t>Zatrzymywanie opinii dla siebie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919" y="254907"/>
            <a:ext cx="8506569" cy="1180924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l-PL" dirty="0"/>
              <a:t>Jak się komunikować </a:t>
            </a:r>
            <a:r>
              <a:rPr lang="en-US" dirty="0"/>
              <a:t>z </a:t>
            </a:r>
            <a:r>
              <a:rPr lang="pl-PL" dirty="0"/>
              <a:t>‘</a:t>
            </a:r>
            <a:r>
              <a:rPr lang="en-US" dirty="0" err="1">
                <a:solidFill>
                  <a:srgbClr val="00B050"/>
                </a:solidFill>
              </a:rPr>
              <a:t>Harmonijnym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795869"/>
            <a:ext cx="8228160" cy="4252766"/>
          </a:xfrm>
          <a:ln/>
        </p:spPr>
        <p:txBody>
          <a:bodyPr>
            <a:normAutofit fontScale="85000"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Przełamuj</a:t>
            </a:r>
            <a:r>
              <a:rPr lang="en-US" dirty="0"/>
              <a:t> </a:t>
            </a:r>
            <a:r>
              <a:rPr lang="en-US" dirty="0" err="1"/>
              <a:t>lody</a:t>
            </a:r>
            <a:r>
              <a:rPr lang="en-US" dirty="0"/>
              <a:t>, </a:t>
            </a:r>
            <a:r>
              <a:rPr lang="en-US" dirty="0" err="1"/>
              <a:t>staraj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zbudować</a:t>
            </a:r>
            <a:r>
              <a:rPr lang="en-US" dirty="0"/>
              <a:t> od </a:t>
            </a:r>
            <a:r>
              <a:rPr lang="en-US" dirty="0" err="1"/>
              <a:t>początku</a:t>
            </a:r>
            <a:r>
              <a:rPr lang="en-US" dirty="0"/>
              <a:t> </a:t>
            </a:r>
            <a:r>
              <a:rPr lang="en-US" dirty="0" err="1"/>
              <a:t>osobistą</a:t>
            </a:r>
            <a:r>
              <a:rPr lang="en-US" dirty="0"/>
              <a:t> </a:t>
            </a:r>
            <a:r>
              <a:rPr lang="en-US" dirty="0" err="1"/>
              <a:t>relację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Pokazuj</a:t>
            </a:r>
            <a:r>
              <a:rPr lang="en-US" dirty="0"/>
              <a:t>, </a:t>
            </a:r>
            <a:r>
              <a:rPr lang="en-US" dirty="0" err="1"/>
              <a:t>że</a:t>
            </a:r>
            <a:r>
              <a:rPr lang="en-US" dirty="0"/>
              <a:t> jest </a:t>
            </a:r>
            <a:r>
              <a:rPr lang="en-US" dirty="0" err="1"/>
              <a:t>dla</a:t>
            </a:r>
            <a:r>
              <a:rPr lang="en-US" dirty="0"/>
              <a:t> </a:t>
            </a:r>
            <a:r>
              <a:rPr lang="en-US" dirty="0" err="1"/>
              <a:t>Ciebie</a:t>
            </a:r>
            <a:r>
              <a:rPr lang="en-US" dirty="0"/>
              <a:t> </a:t>
            </a:r>
            <a:r>
              <a:rPr lang="en-US" dirty="0" err="1"/>
              <a:t>ważny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osoba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przechodź</a:t>
            </a:r>
            <a:r>
              <a:rPr lang="en-US" dirty="0"/>
              <a:t> </a:t>
            </a:r>
            <a:r>
              <a:rPr lang="en-US" dirty="0" err="1"/>
              <a:t>bezpośrednio</a:t>
            </a:r>
            <a:r>
              <a:rPr lang="en-US" dirty="0"/>
              <a:t> do </a:t>
            </a:r>
            <a:r>
              <a:rPr lang="en-US" dirty="0" err="1"/>
              <a:t>istoty</a:t>
            </a:r>
            <a:r>
              <a:rPr lang="en-US" dirty="0"/>
              <a:t> </a:t>
            </a:r>
            <a:r>
              <a:rPr lang="en-US" dirty="0" err="1"/>
              <a:t>sprawy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Bądź</a:t>
            </a:r>
            <a:r>
              <a:rPr lang="en-US" dirty="0"/>
              <a:t> </a:t>
            </a:r>
            <a:r>
              <a:rPr lang="en-US" dirty="0" err="1"/>
              <a:t>otwart</a:t>
            </a:r>
            <a:r>
              <a:rPr lang="pl-PL" dirty="0"/>
              <a:t>y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Pamiętaj</a:t>
            </a:r>
            <a:r>
              <a:rPr lang="en-US" dirty="0"/>
              <a:t>, </a:t>
            </a:r>
            <a:r>
              <a:rPr lang="en-US" dirty="0" err="1"/>
              <a:t>że</a:t>
            </a:r>
            <a:r>
              <a:rPr lang="en-US" dirty="0"/>
              <a:t> </a:t>
            </a:r>
            <a:r>
              <a:rPr lang="en-US" dirty="0" err="1"/>
              <a:t>woli</a:t>
            </a:r>
            <a:r>
              <a:rPr lang="en-US" dirty="0"/>
              <a:t> </a:t>
            </a:r>
            <a:r>
              <a:rPr lang="en-US" dirty="0" err="1"/>
              <a:t>słuchać</a:t>
            </a:r>
            <a:r>
              <a:rPr lang="en-US" dirty="0"/>
              <a:t> i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lubi</a:t>
            </a:r>
            <a:r>
              <a:rPr lang="en-US" dirty="0"/>
              <a:t> </a:t>
            </a:r>
            <a:r>
              <a:rPr lang="en-US" dirty="0" err="1"/>
              <a:t>zbyt</a:t>
            </a:r>
            <a:r>
              <a:rPr lang="en-US" dirty="0"/>
              <a:t> </a:t>
            </a:r>
            <a:r>
              <a:rPr lang="en-US" dirty="0" err="1"/>
              <a:t>wielu</a:t>
            </a:r>
            <a:r>
              <a:rPr lang="en-US" dirty="0"/>
              <a:t> </a:t>
            </a:r>
            <a:r>
              <a:rPr lang="en-US" dirty="0" err="1"/>
              <a:t>pytań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Pytając</a:t>
            </a:r>
            <a:r>
              <a:rPr lang="en-US" dirty="0"/>
              <a:t> o </a:t>
            </a:r>
            <a:r>
              <a:rPr lang="en-US" dirty="0" err="1"/>
              <a:t>opinię</a:t>
            </a:r>
            <a:r>
              <a:rPr lang="en-US" dirty="0"/>
              <a:t> </a:t>
            </a:r>
            <a:r>
              <a:rPr lang="en-US" dirty="0" err="1"/>
              <a:t>podkreślaj</a:t>
            </a:r>
            <a:r>
              <a:rPr lang="en-US" dirty="0"/>
              <a:t>, </a:t>
            </a:r>
            <a:r>
              <a:rPr lang="en-US" dirty="0" err="1"/>
              <a:t>że</a:t>
            </a:r>
            <a:r>
              <a:rPr lang="en-US" dirty="0"/>
              <a:t> jest </a:t>
            </a:r>
            <a:r>
              <a:rPr lang="en-US" dirty="0" err="1"/>
              <a:t>dla</a:t>
            </a:r>
            <a:r>
              <a:rPr lang="en-US" dirty="0"/>
              <a:t> </a:t>
            </a:r>
            <a:r>
              <a:rPr lang="en-US" dirty="0" err="1"/>
              <a:t>Ciebie</a:t>
            </a:r>
            <a:r>
              <a:rPr lang="en-US" dirty="0"/>
              <a:t> </a:t>
            </a:r>
            <a:r>
              <a:rPr lang="en-US" dirty="0" err="1"/>
              <a:t>ważna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Pozostaw</a:t>
            </a:r>
            <a:r>
              <a:rPr lang="en-US" dirty="0"/>
              <a:t> </a:t>
            </a:r>
            <a:r>
              <a:rPr lang="en-US" dirty="0" err="1"/>
              <a:t>czas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podjęcie</a:t>
            </a:r>
            <a:r>
              <a:rPr lang="en-US" dirty="0"/>
              <a:t> </a:t>
            </a:r>
            <a:r>
              <a:rPr lang="en-US" dirty="0" err="1"/>
              <a:t>decyzji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>
            <a:extLst>
              <a:ext uri="{FF2B5EF4-FFF2-40B4-BE49-F238E27FC236}">
                <a16:creationId xmlns:a16="http://schemas.microsoft.com/office/drawing/2014/main" id="{C64FCE15-8780-4D8F-9B95-5FA46C64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>
                <a:ea typeface="Calibri" panose="020F0502020204030204" pitchFamily="34" charset="0"/>
                <a:cs typeface="Times New Roman" panose="02020603050405020304" pitchFamily="18" charset="0"/>
              </a:rPr>
              <a:t>Zasady pracy online</a:t>
            </a:r>
            <a:endParaRPr lang="pl-PL" alt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748" name="Obraz 2">
            <a:extLst>
              <a:ext uri="{FF2B5EF4-FFF2-40B4-BE49-F238E27FC236}">
                <a16:creationId xmlns:a16="http://schemas.microsoft.com/office/drawing/2014/main" id="{FE74A10C-E381-4E48-988A-C7FD9375A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62572"/>
            <a:ext cx="4716016" cy="30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Symbol zastępczy zawartości 2">
            <a:extLst>
              <a:ext uri="{FF2B5EF4-FFF2-40B4-BE49-F238E27FC236}">
                <a16:creationId xmlns:a16="http://schemas.microsoft.com/office/drawing/2014/main" id="{2B712510-D292-4EEB-A55F-B89E7E9A0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alt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Włączmy kamery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alt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Mówimy pojedynczo – zgłaszamy się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alt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Gdy trzeba – wyciszajmy mikrofony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alt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Bądźmy aktywni – dzielmy się, pytajmy, dawajmy uwagi lub sugestie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alt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…punktualni</a:t>
            </a:r>
            <a:br>
              <a:rPr lang="pl-PL" alt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altLang="pl-PL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Bawmy się 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pl-PL" alt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254907"/>
            <a:ext cx="7714481" cy="1180924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err="1"/>
              <a:t>Wskazówki</a:t>
            </a:r>
            <a:r>
              <a:rPr lang="pl-PL" dirty="0"/>
              <a:t> </a:t>
            </a:r>
            <a:r>
              <a:rPr lang="en-US" dirty="0" err="1"/>
              <a:t>dla</a:t>
            </a:r>
            <a:r>
              <a:rPr lang="en-US" dirty="0"/>
              <a:t> </a:t>
            </a:r>
            <a:r>
              <a:rPr lang="pl-PL" dirty="0"/>
              <a:t>‘</a:t>
            </a:r>
            <a:r>
              <a:rPr lang="en-US" dirty="0" err="1">
                <a:solidFill>
                  <a:srgbClr val="00B050"/>
                </a:solidFill>
              </a:rPr>
              <a:t>Harmonijnych</a:t>
            </a:r>
            <a:r>
              <a:rPr lang="pl-PL" dirty="0"/>
              <a:t>’</a:t>
            </a:r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1" y="1795869"/>
            <a:ext cx="8228160" cy="425276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Częściej</a:t>
            </a:r>
            <a:r>
              <a:rPr lang="en-US" dirty="0"/>
              <a:t> </a:t>
            </a:r>
            <a:r>
              <a:rPr lang="en-US" dirty="0" err="1"/>
              <a:t>wypowiadaj</a:t>
            </a:r>
            <a:r>
              <a:rPr lang="en-US" dirty="0"/>
              <a:t> </a:t>
            </a:r>
            <a:r>
              <a:rPr lang="en-US" dirty="0" err="1"/>
              <a:t>swoje</a:t>
            </a:r>
            <a:r>
              <a:rPr lang="en-US" dirty="0"/>
              <a:t> </a:t>
            </a:r>
            <a:r>
              <a:rPr lang="en-US" dirty="0" err="1"/>
              <a:t>opinie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Rzadziej</a:t>
            </a:r>
            <a:r>
              <a:rPr lang="en-US" dirty="0"/>
              <a:t> </a:t>
            </a:r>
            <a:r>
              <a:rPr lang="en-US" dirty="0" err="1"/>
              <a:t>zadawaj</a:t>
            </a:r>
            <a:r>
              <a:rPr lang="en-US" dirty="0"/>
              <a:t> </a:t>
            </a:r>
            <a:r>
              <a:rPr lang="en-US" dirty="0" err="1"/>
              <a:t>pytania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Negocjuj</a:t>
            </a:r>
            <a:r>
              <a:rPr lang="en-US" dirty="0"/>
              <a:t> </a:t>
            </a:r>
            <a:r>
              <a:rPr lang="en-US" dirty="0" err="1"/>
              <a:t>decyzje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Wyrażaj</a:t>
            </a:r>
            <a:r>
              <a:rPr lang="en-US" dirty="0"/>
              <a:t> </a:t>
            </a:r>
            <a:r>
              <a:rPr lang="en-US" dirty="0" err="1"/>
              <a:t>swoją</a:t>
            </a:r>
            <a:r>
              <a:rPr lang="en-US" dirty="0"/>
              <a:t> </a:t>
            </a:r>
            <a:r>
              <a:rPr lang="en-US" dirty="0" err="1"/>
              <a:t>dezapropbatę</a:t>
            </a:r>
            <a:r>
              <a:rPr lang="en-US" dirty="0"/>
              <a:t>, </a:t>
            </a:r>
            <a:r>
              <a:rPr lang="en-US" dirty="0" err="1"/>
              <a:t>jeśli</a:t>
            </a:r>
            <a:r>
              <a:rPr lang="en-US" dirty="0"/>
              <a:t> z </a:t>
            </a:r>
            <a:r>
              <a:rPr lang="en-US" dirty="0" err="1"/>
              <a:t>czymś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zgadzasz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Działaj</a:t>
            </a:r>
            <a:r>
              <a:rPr lang="en-US" dirty="0"/>
              <a:t> </a:t>
            </a:r>
            <a:r>
              <a:rPr lang="en-US" dirty="0" err="1"/>
              <a:t>wg</a:t>
            </a:r>
            <a:r>
              <a:rPr lang="en-US" dirty="0"/>
              <a:t> </a:t>
            </a:r>
            <a:r>
              <a:rPr lang="en-US" dirty="0" err="1"/>
              <a:t>własnego</a:t>
            </a:r>
            <a:r>
              <a:rPr lang="en-US" dirty="0"/>
              <a:t> </a:t>
            </a:r>
            <a:r>
              <a:rPr lang="en-US" dirty="0" err="1"/>
              <a:t>przekonania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Spontanicznie</a:t>
            </a:r>
            <a:r>
              <a:rPr lang="en-US" dirty="0"/>
              <a:t> </a:t>
            </a:r>
            <a:r>
              <a:rPr lang="en-US" dirty="0" err="1"/>
              <a:t>udzielaj</a:t>
            </a:r>
            <a:r>
              <a:rPr lang="en-US" dirty="0"/>
              <a:t> </a:t>
            </a:r>
            <a:r>
              <a:rPr lang="en-US" dirty="0" err="1"/>
              <a:t>informacji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Szybciej</a:t>
            </a:r>
            <a:r>
              <a:rPr lang="en-US" dirty="0"/>
              <a:t> </a:t>
            </a:r>
            <a:r>
              <a:rPr lang="en-US" dirty="0" err="1"/>
              <a:t>przechodź</a:t>
            </a:r>
            <a:r>
              <a:rPr lang="en-US" dirty="0"/>
              <a:t> do </a:t>
            </a:r>
            <a:r>
              <a:rPr lang="en-US" dirty="0" err="1"/>
              <a:t>sedna</a:t>
            </a:r>
            <a:r>
              <a:rPr lang="en-US" dirty="0"/>
              <a:t> </a:t>
            </a:r>
            <a:r>
              <a:rPr lang="en-US" dirty="0" err="1"/>
              <a:t>sprawy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824536"/>
          </a:xfrm>
        </p:spPr>
        <p:txBody>
          <a:bodyPr>
            <a:normAutofit/>
          </a:bodyPr>
          <a:lstStyle/>
          <a:p>
            <a:r>
              <a:rPr lang="pl-PL" dirty="0"/>
              <a:t>Dziękuję!</a:t>
            </a:r>
            <a:br>
              <a:rPr lang="pl-PL" dirty="0"/>
            </a:br>
            <a:br>
              <a:rPr lang="pl-PL" dirty="0"/>
            </a:br>
            <a:r>
              <a:rPr lang="pl-PL" dirty="0">
                <a:solidFill>
                  <a:srgbClr val="FF6600"/>
                </a:solidFill>
                <a:ea typeface="Times New Roman"/>
              </a:rPr>
              <a:t>Wiktor Wołoszko</a:t>
            </a:r>
            <a:br>
              <a:rPr lang="pl-PL" dirty="0">
                <a:solidFill>
                  <a:srgbClr val="FF6600"/>
                </a:solidFill>
                <a:ea typeface="Times New Roman"/>
              </a:rPr>
            </a:br>
            <a:br>
              <a:rPr lang="pl-PL" dirty="0">
                <a:solidFill>
                  <a:srgbClr val="000000"/>
                </a:solidFill>
                <a:ea typeface="Times New Roman"/>
              </a:rPr>
            </a:br>
            <a:r>
              <a:rPr lang="pl-PL" sz="2000" dirty="0">
                <a:solidFill>
                  <a:srgbClr val="525252"/>
                </a:solidFill>
                <a:ea typeface="Times New Roman"/>
              </a:rPr>
              <a:t>793 987 728</a:t>
            </a:r>
            <a:br>
              <a:rPr lang="pl-PL" sz="2000" dirty="0">
                <a:solidFill>
                  <a:srgbClr val="525252"/>
                </a:solidFill>
                <a:ea typeface="Times New Roman"/>
              </a:rPr>
            </a:br>
            <a:r>
              <a:rPr lang="pl-PL" sz="2000" u="sng" dirty="0" err="1">
                <a:solidFill>
                  <a:srgbClr val="0000FF"/>
                </a:solidFill>
                <a:ea typeface="Times New Roman"/>
                <a:hlinkClick r:id="rId2"/>
              </a:rPr>
              <a:t>wwoloszko@graszkoleniowa.pl</a:t>
            </a:r>
            <a:br>
              <a:rPr lang="pl-PL" sz="2000" dirty="0">
                <a:solidFill>
                  <a:srgbClr val="525252"/>
                </a:solidFill>
                <a:ea typeface="Times New Roman"/>
              </a:rPr>
            </a:br>
            <a:r>
              <a:rPr lang="pl-PL" sz="2000" u="sng" dirty="0">
                <a:solidFill>
                  <a:srgbClr val="0000FF"/>
                </a:solidFill>
                <a:ea typeface="Times New Roman"/>
                <a:hlinkClick r:id="rId3"/>
              </a:rPr>
              <a:t>GraSzkoleniowa.pl</a:t>
            </a:r>
            <a:endParaRPr lang="pl-P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>
            <a:extLst>
              <a:ext uri="{FF2B5EF4-FFF2-40B4-BE49-F238E27FC236}">
                <a16:creationId xmlns:a16="http://schemas.microsoft.com/office/drawing/2014/main" id="{0AC944E1-7E5B-46B3-BAB4-2BA29221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>
                <a:ea typeface="Calibri" panose="020F0502020204030204" pitchFamily="34" charset="0"/>
                <a:cs typeface="Times New Roman" panose="02020603050405020304" pitchFamily="18" charset="0"/>
              </a:rPr>
              <a:t>Jak udzielać informacji zwrotnej</a:t>
            </a:r>
          </a:p>
        </p:txBody>
      </p:sp>
      <p:sp>
        <p:nvSpPr>
          <p:cNvPr id="32771" name="Symbol zastępczy zawartości 2">
            <a:extLst>
              <a:ext uri="{FF2B5EF4-FFF2-40B4-BE49-F238E27FC236}">
                <a16:creationId xmlns:a16="http://schemas.microsoft.com/office/drawing/2014/main" id="{E1B9FF0D-1E5F-42B3-BD5B-1B1990D31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525963"/>
          </a:xfrm>
        </p:spPr>
        <p:txBody>
          <a:bodyPr/>
          <a:lstStyle/>
          <a:p>
            <a:pPr marL="717550" lvl="1" indent="-450850">
              <a:lnSpc>
                <a:spcPct val="107000"/>
              </a:lnSpc>
              <a:buClr>
                <a:srgbClr val="FFC000"/>
              </a:buClr>
              <a:buFont typeface="Symbol" panose="05050102010706020507" pitchFamily="18" charset="2"/>
              <a:buChar char=""/>
            </a:pPr>
            <a:r>
              <a:rPr lang="pl-PL" altLang="pl-PL" sz="3600">
                <a:ea typeface="Calibri" panose="020F0502020204030204" pitchFamily="34" charset="0"/>
                <a:cs typeface="Times New Roman" panose="02020603050405020304" pitchFamily="18" charset="0"/>
              </a:rPr>
              <a:t> Zwracaj się bezpośrednio do osoby</a:t>
            </a:r>
          </a:p>
          <a:p>
            <a:pPr marL="717550" lvl="1" indent="-450850">
              <a:lnSpc>
                <a:spcPct val="107000"/>
              </a:lnSpc>
              <a:buClr>
                <a:srgbClr val="FFC000"/>
              </a:buClr>
              <a:buFont typeface="Symbol" panose="05050102010706020507" pitchFamily="18" charset="2"/>
              <a:buChar char=""/>
            </a:pPr>
            <a:r>
              <a:rPr lang="pl-PL" altLang="pl-PL" sz="3600">
                <a:ea typeface="Calibri" panose="020F0502020204030204" pitchFamily="34" charset="0"/>
                <a:cs typeface="Times New Roman" panose="02020603050405020304" pitchFamily="18" charset="0"/>
              </a:rPr>
              <a:t> To co mi się podobało w Twoim 	wystąpieniu to…</a:t>
            </a:r>
          </a:p>
          <a:p>
            <a:pPr marL="717550" lvl="1" indent="-450850">
              <a:lnSpc>
                <a:spcPct val="107000"/>
              </a:lnSpc>
              <a:buClr>
                <a:srgbClr val="FFC000"/>
              </a:buClr>
              <a:buFont typeface="Symbol" panose="05050102010706020507" pitchFamily="18" charset="2"/>
              <a:buChar char=""/>
            </a:pPr>
            <a:r>
              <a:rPr lang="pl-PL" altLang="pl-PL" sz="3600">
                <a:ea typeface="Calibri" panose="020F0502020204030204" pitchFamily="34" charset="0"/>
                <a:cs typeface="Times New Roman" panose="02020603050405020304" pitchFamily="18" charset="0"/>
              </a:rPr>
              <a:t> Zwróć uwagę na…</a:t>
            </a:r>
          </a:p>
          <a:p>
            <a:pPr marL="717550" lvl="1" indent="-450850">
              <a:lnSpc>
                <a:spcPct val="107000"/>
              </a:lnSpc>
              <a:spcAft>
                <a:spcPts val="800"/>
              </a:spcAft>
              <a:buClr>
                <a:srgbClr val="FFC000"/>
              </a:buClr>
              <a:buFont typeface="Symbol" panose="05050102010706020507" pitchFamily="18" charset="2"/>
              <a:buChar char=""/>
            </a:pPr>
            <a:r>
              <a:rPr lang="pl-PL" altLang="pl-PL" sz="3600">
                <a:ea typeface="Calibri" panose="020F0502020204030204" pitchFamily="34" charset="0"/>
                <a:cs typeface="Times New Roman" panose="02020603050405020304" pitchFamily="18" charset="0"/>
              </a:rPr>
              <a:t> Spróbuj może… </a:t>
            </a:r>
          </a:p>
          <a:p>
            <a:endParaRPr lang="pl-PL" alt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pl-PL" dirty="0"/>
              <a:t>Style komunikacji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6A168CB-B9BB-48F0-A257-4EB94AD5A7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628800"/>
            <a:ext cx="5040560" cy="504056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713A1E-A76E-4A29-BEC3-421B01A0B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91399D-DA2A-45DF-902F-9B70A8024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00B050"/>
                </a:solidFill>
              </a:rPr>
              <a:t>Skromni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00B050"/>
                </a:solidFill>
              </a:rPr>
              <a:t>Potrafiący słuchać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00B050"/>
                </a:solidFill>
              </a:rPr>
              <a:t>Niekonfliktowi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00B050"/>
                </a:solidFill>
              </a:rPr>
              <a:t>Pogodni</a:t>
            </a:r>
          </a:p>
        </p:txBody>
      </p:sp>
    </p:spTree>
    <p:extLst>
      <p:ext uri="{BB962C8B-B14F-4D97-AF65-F5344CB8AC3E}">
        <p14:creationId xmlns:p14="http://schemas.microsoft.com/office/powerpoint/2010/main" val="115944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794E1F-18BA-4A82-9A0E-CD146AD2A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4455B-7E9B-4CC7-A5A4-EF9511469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6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5400" b="1" u="none" strike="noStrike" baseline="0" dirty="0">
                <a:solidFill>
                  <a:srgbClr val="FFFF00"/>
                </a:solidFill>
                <a:latin typeface="OpenSans-Italic"/>
              </a:rPr>
              <a:t>Gadatliwi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5400" b="1" u="none" strike="noStrike" baseline="0" dirty="0">
                <a:solidFill>
                  <a:srgbClr val="FFFF00"/>
                </a:solidFill>
                <a:latin typeface="OpenSans-Italic"/>
              </a:rPr>
              <a:t>Pomysłowi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5400" b="1" u="none" strike="noStrike" baseline="0" dirty="0">
                <a:solidFill>
                  <a:srgbClr val="FFFF00"/>
                </a:solidFill>
                <a:latin typeface="OpenSans-Italic"/>
              </a:rPr>
              <a:t>Improwizujący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5400" b="1" u="none" strike="noStrike" baseline="0" dirty="0">
                <a:solidFill>
                  <a:srgbClr val="FFFF00"/>
                </a:solidFill>
                <a:latin typeface="OpenSans-Italic"/>
              </a:rPr>
              <a:t>Niecierpliwi</a:t>
            </a:r>
            <a:endParaRPr lang="pl-PL" sz="8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01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F57B0-EB6E-4E2A-AB55-4F45F76EF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B7FC62-5E47-43C2-BC2F-68D37352F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Skryci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Rozważni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Niezmienni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Planujący</a:t>
            </a:r>
          </a:p>
        </p:txBody>
      </p:sp>
    </p:spTree>
    <p:extLst>
      <p:ext uri="{BB962C8B-B14F-4D97-AF65-F5344CB8AC3E}">
        <p14:creationId xmlns:p14="http://schemas.microsoft.com/office/powerpoint/2010/main" val="206146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00440-F2B7-469D-9E97-AAD967B3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8DCCB0-42AA-48FE-8D02-E38DD3D11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6118"/>
            <a:ext cx="8229600" cy="49831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FF0000"/>
                </a:solidFill>
              </a:rPr>
              <a:t>Dominujący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FF0000"/>
                </a:solidFill>
              </a:rPr>
              <a:t>Stanowczy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FF0000"/>
                </a:solidFill>
              </a:rPr>
              <a:t>Wojowniczy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4800" b="1" dirty="0">
                <a:solidFill>
                  <a:srgbClr val="FF0000"/>
                </a:solidFill>
              </a:rPr>
              <a:t>Aktywni</a:t>
            </a:r>
          </a:p>
        </p:txBody>
      </p:sp>
    </p:spTree>
    <p:extLst>
      <p:ext uri="{BB962C8B-B14F-4D97-AF65-F5344CB8AC3E}">
        <p14:creationId xmlns:p14="http://schemas.microsoft.com/office/powerpoint/2010/main" val="3215834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49440" y="273629"/>
            <a:ext cx="6236640" cy="1144921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pl-PL" dirty="0"/>
              <a:t>Styl '</a:t>
            </a:r>
            <a:r>
              <a:rPr lang="pl-PL" dirty="0">
                <a:solidFill>
                  <a:srgbClr val="FF0000"/>
                </a:solidFill>
              </a:rPr>
              <a:t>Działanie</a:t>
            </a:r>
            <a:r>
              <a:rPr lang="pl-PL" dirty="0"/>
              <a:t>'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6480" y="1633132"/>
            <a:ext cx="4014720" cy="4582561"/>
          </a:xfrm>
          <a:ln/>
        </p:spPr>
        <p:txBody>
          <a:bodyPr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b="1" dirty="0"/>
              <a:t>Mocne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Niezależność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Pewność siebie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Branie odpowiedzialności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Skupienie się na efektach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Pragmatyzm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Współzawodnictwo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Energia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Odporność na stres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2800" y="1633132"/>
            <a:ext cx="4147672" cy="4497593"/>
          </a:xfrm>
          <a:ln/>
        </p:spPr>
        <p:txBody>
          <a:bodyPr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200" b="1" dirty="0"/>
              <a:t>Słabe strony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Niechęć do słuchania innych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Niecierpliwość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Dominowanie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Przedkładanie efektów nad uczucia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pl-PL" sz="2400" dirty="0"/>
              <a:t>Nie przyjmowanie rad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5805</TotalTime>
  <Words>797</Words>
  <Application>Microsoft Office PowerPoint</Application>
  <PresentationFormat>Pokaz na ekranie (4:3)</PresentationFormat>
  <Paragraphs>200</Paragraphs>
  <Slides>21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OpenSans-Italic</vt:lpstr>
      <vt:lpstr>Symbol</vt:lpstr>
      <vt:lpstr>Wingdings</vt:lpstr>
      <vt:lpstr>Motyw pakietu Office</vt:lpstr>
      <vt:lpstr>Skuteczna komunikacja  i współpraca zespołowa</vt:lpstr>
      <vt:lpstr>Zasady pracy online</vt:lpstr>
      <vt:lpstr>Jak udzielać informacji zwrotnej</vt:lpstr>
      <vt:lpstr>Style komunikacji</vt:lpstr>
      <vt:lpstr>Prezentacja programu PowerPoint</vt:lpstr>
      <vt:lpstr>Prezentacja programu PowerPoint</vt:lpstr>
      <vt:lpstr>Prezentacja programu PowerPoint</vt:lpstr>
      <vt:lpstr>Prezentacja programu PowerPoint</vt:lpstr>
      <vt:lpstr>Styl 'Działanie'</vt:lpstr>
      <vt:lpstr>Jak się komunikować z ‘Działaczem’</vt:lpstr>
      <vt:lpstr>Wskazówki dla ‘Działaczy’</vt:lpstr>
      <vt:lpstr>Styl 'Ekspresja'</vt:lpstr>
      <vt:lpstr>Jak się komunikować z ‘Ekspresyjnym’</vt:lpstr>
      <vt:lpstr>Wskazówki dla "Ekspresyjnych"</vt:lpstr>
      <vt:lpstr>Styl 'Porządkowanie'</vt:lpstr>
      <vt:lpstr>Jak się komunikować z ‘Porządkującym’</vt:lpstr>
      <vt:lpstr>Wskazówki dla ‘Porządkujących’</vt:lpstr>
      <vt:lpstr>Styl 'Harmonia'</vt:lpstr>
      <vt:lpstr>Jak się komunikować z ‘Harmonijnym’</vt:lpstr>
      <vt:lpstr>Wskazówki dla ‘Harmonijnych’</vt:lpstr>
      <vt:lpstr>Dziękuję!  Wiktor Wołoszko  793 987 728 wwoloszko@graszkoleniowa.pl GraSzkoleniowa.pl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Obsługa klienta, która buduje markę</dc:title>
  <dc:creator>Wiktor Wołoszko</dc:creator>
  <cp:lastModifiedBy>Wiktor Wołoszko</cp:lastModifiedBy>
  <cp:revision>43</cp:revision>
  <cp:lastPrinted>2021-03-16T10:01:09Z</cp:lastPrinted>
  <dcterms:created xsi:type="dcterms:W3CDTF">2016-09-20T12:31:34Z</dcterms:created>
  <dcterms:modified xsi:type="dcterms:W3CDTF">2021-03-31T10:08:14Z</dcterms:modified>
</cp:coreProperties>
</file>